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1" r:id="rId5"/>
    <p:sldId id="260" r:id="rId6"/>
    <p:sldId id="265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ndatory Topics" id="{AF6E0B98-8995-4684-BE67-3AD9E79B451E}">
          <p14:sldIdLst>
            <p14:sldId id="257"/>
            <p14:sldId id="258"/>
            <p14:sldId id="259"/>
            <p14:sldId id="261"/>
            <p14:sldId id="260"/>
          </p14:sldIdLst>
        </p14:section>
        <p14:section name="Procedure" id="{DD04337C-647D-4D56-B2F3-7811977B6B3E}">
          <p14:sldIdLst>
            <p14:sldId id="265"/>
          </p14:sldIdLst>
        </p14:section>
        <p14:section name="Optionals" id="{FFB99F96-488A-4F78-8B09-B5D4CB0164E2}">
          <p14:sldIdLst>
            <p14:sldId id="263"/>
            <p14:sldId id="264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Dias" initials="DD" lastIdx="1" clrIdx="0">
    <p:extLst>
      <p:ext uri="{19B8F6BF-5375-455C-9EA6-DF929625EA0E}">
        <p15:presenceInfo xmlns:p15="http://schemas.microsoft.com/office/powerpoint/2012/main" userId="f5928dc8b975b5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755"/>
    <a:srgbClr val="8AA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8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dirty="0">
                <a:solidFill>
                  <a:schemeClr val="bg1"/>
                </a:solidFill>
              </a:rPr>
              <a:t>GRAPH EXAMPLE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E-4AE4-915B-7213FCA2E7F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CE-4AE4-915B-7213FCA2E7FD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CE-4AE4-915B-7213FCA2E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7322080"/>
        <c:axId val="683863328"/>
      </c:barChart>
      <c:catAx>
        <c:axId val="43732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83863328"/>
        <c:crosses val="autoZero"/>
        <c:auto val="1"/>
        <c:lblAlgn val="ctr"/>
        <c:lblOffset val="100"/>
        <c:noMultiLvlLbl val="0"/>
      </c:catAx>
      <c:valAx>
        <c:axId val="68386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3732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273755"/>
    </a:solidFill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0779E-5303-4B0F-BD8A-10A58A9612B2}" type="datetimeFigureOut">
              <a:rPr lang="pt-PT" smtClean="0"/>
              <a:t>22/04/2021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1B78B-C187-41DA-96FB-56EF87D6EA4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070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4A297-E9D9-4623-A905-56341CBD6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2D069D-0E0E-4949-AFBE-139149751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AF9D72-01A4-40B1-9033-5F99E099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3F65-22AB-42D4-AF08-3BD6C2FB591A}" type="datetime1">
              <a:rPr lang="pt-PT" smtClean="0"/>
              <a:t>22/04/2021</a:t>
            </a:fld>
            <a:endParaRPr lang="pt-PT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470288-2EDA-4B8A-8264-FCC26C9E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DOCEIS | 2021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FDC643-E2F3-4F46-BB63-2586659C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5D1-4796-4312-BDED-69C1487B04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744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F7F9D-BC93-4396-9D94-82097560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00F464-73E6-412B-A3B5-480A4EBD0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6A257D-E241-45ED-B897-474DA7F1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44E8-3E8B-411D-BEF9-D94DA7B028A7}" type="datetime1">
              <a:rPr lang="pt-PT" smtClean="0"/>
              <a:t>22/04/2021</a:t>
            </a:fld>
            <a:endParaRPr lang="pt-PT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913459-CC04-494F-8CA2-48F85D7D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DOCEIS | 2021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1DF10A-8F29-4E7E-8898-C0C2CC17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5D1-4796-4312-BDED-69C1487B04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650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264F66-0A6B-43CF-B5DF-467EC34757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F399D8-876D-4D0D-B9C0-7554550AD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997FAC-99A7-46D0-909F-516D584B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7D87-3661-417A-B4E2-7A3A5BFD8568}" type="datetime1">
              <a:rPr lang="pt-PT" smtClean="0"/>
              <a:t>22/04/2021</a:t>
            </a:fld>
            <a:endParaRPr lang="pt-PT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CA9C3A-6F31-497C-8F6F-EAD1C780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DOCEIS | 2021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33636E-E1D4-4DC6-9AD6-435B5539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5D1-4796-4312-BDED-69C1487B04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884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F5365-A843-44E8-9D90-1F815984C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FAD3ED-591A-41BB-ACC5-D2F782757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2208B0-5DE6-472D-A3B0-1DB01947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FB7B-49AB-4041-98BA-96123D4B35E4}" type="datetime1">
              <a:rPr lang="pt-PT" smtClean="0"/>
              <a:t>22/04/2021</a:t>
            </a:fld>
            <a:endParaRPr lang="pt-PT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DF1F29-B2A5-4A4A-9CDF-E6F64345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DOCEIS | 2021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EAA525-79A6-4963-B7A1-56C45551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5D1-4796-4312-BDED-69C1487B04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436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61C4D-8E8B-4389-9E1F-3E8701CD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A42918-DFD0-4DA1-B74F-0A10566FD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BB5DCA-94F7-402D-BE66-E9FA27AB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0823-5760-4E65-B518-83D057E4DEDC}" type="datetime1">
              <a:rPr lang="pt-PT" smtClean="0"/>
              <a:t>22/04/2021</a:t>
            </a:fld>
            <a:endParaRPr lang="pt-PT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C0311C-BA47-4CA9-8176-4B6E734A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DOCEIS | 2021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680DBE-10D5-412B-A63C-75322678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5D1-4796-4312-BDED-69C1487B04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605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C8004-5CCD-4D97-8DEC-1DCF904F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FB84AF-3BDF-4683-9CDD-AE14C8267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F290A6-8002-4DA3-BBFB-6EAC3603E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DDC0D2-EC55-4B75-A08D-4C9462A02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3136-A52E-4F65-989B-EA5AA525E857}" type="datetime1">
              <a:rPr lang="pt-PT" smtClean="0"/>
              <a:t>22/04/2021</a:t>
            </a:fld>
            <a:endParaRPr lang="pt-PT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1136AAE-7870-4248-8E51-5D3EBEB3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DOCEIS | 2021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4AC517-BB44-443C-9AF9-018D3706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5D1-4796-4312-BDED-69C1487B04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767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78A68-B3AE-4D54-BF3E-197E7694D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B0683D-C8DB-401A-A004-23439CAD3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77EFE9-CB19-4D93-AAAD-138F4CEB4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5FF6C19-FEEB-4FD1-A207-EA007E3EA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1A11FAF-782E-47C3-BDF5-DB443A450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7EC46E7-EF87-4560-8C38-C8F0430F7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E6D7-9490-46E5-B81A-6D90AF470BBF}" type="datetime1">
              <a:rPr lang="pt-PT" smtClean="0"/>
              <a:t>22/04/2021</a:t>
            </a:fld>
            <a:endParaRPr lang="pt-PT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2759451-D63B-494C-90E1-C9BC345EC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DOCEIS | 2021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29882FF-67DA-4188-B382-CF233491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5D1-4796-4312-BDED-69C1487B04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816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B844A-7FCA-4490-9675-588B1693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BF7A283-052A-4242-8912-6637E331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D51D-47DA-46A8-A835-BCCC95D2CDEF}" type="datetime1">
              <a:rPr lang="pt-PT" smtClean="0"/>
              <a:t>22/04/2021</a:t>
            </a:fld>
            <a:endParaRPr lang="pt-PT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90A543B-2300-49B5-A967-60F7055F2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DOCEIS | 2021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4B9482E-E10A-4080-ACC4-3F48288F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5D1-4796-4312-BDED-69C1487B04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262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17219AF-01B9-4A00-943E-DD2FAC03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BA09-BBFC-4D5B-97B8-CC434BA6F0FD}" type="datetime1">
              <a:rPr lang="pt-PT" smtClean="0"/>
              <a:t>22/04/2021</a:t>
            </a:fld>
            <a:endParaRPr lang="pt-PT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6CB113A-348F-4E91-8BB0-A2CF26C81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DOCEIS | 2021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DC6A70-93DD-45D5-9A26-DCB9328A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5D1-4796-4312-BDED-69C1487B04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941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C0BE00-9A95-4815-8CC2-0E32E83F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3E4C2C-54E4-461A-A235-D7C946ED2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A84255-C046-4A61-A4B3-04AD8E656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15CED0-3107-40D4-803B-55498123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37B1-9530-4BBD-BA15-4AC4047A649C}" type="datetime1">
              <a:rPr lang="pt-PT" smtClean="0"/>
              <a:t>22/04/2021</a:t>
            </a:fld>
            <a:endParaRPr lang="pt-PT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337442-8870-4144-9404-DA49ADAA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DOCEIS | 2021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FB5472-2862-4C28-BB50-7BF3FCB0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5D1-4796-4312-BDED-69C1487B04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414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C5607-EB81-478F-8CC9-5E94A7A80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52EA20F-E7DC-4A20-A482-07D3ECB8D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800F4F-5B6A-49E4-AFB6-85DF850F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91A913-9172-4DEA-97AB-4CCFAE34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FAAC-77B1-40EC-A97E-9848F195DC0D}" type="datetime1">
              <a:rPr lang="pt-PT" smtClean="0"/>
              <a:t>22/04/2021</a:t>
            </a:fld>
            <a:endParaRPr lang="pt-PT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D13817-F217-40E9-9584-FEBFBA90B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DOCEIS | 2021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1F9B50-2A26-40EC-A4F8-078CF1E6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5D1-4796-4312-BDED-69C1487B04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444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D0BDB96-E023-4638-9475-313553CA6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EB503C-5401-4455-8ABD-D9F1D2A08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A5070F-304A-4A1B-89A0-44B929EEC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53220-51E3-4948-9C42-566D65D39C77}" type="datetime1">
              <a:rPr lang="pt-PT" smtClean="0"/>
              <a:t>22/04/2021</a:t>
            </a:fld>
            <a:endParaRPr lang="pt-PT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0A38DF-66B5-4CB5-9304-CAA60ED89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/>
              <a:t>DOCEIS | 2021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873230-DDE1-4944-86B8-D572DFD97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305D1-4796-4312-BDED-69C1487B04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912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93FA23E-D422-4245-AE39-60AB829C24FC}"/>
              </a:ext>
            </a:extLst>
          </p:cNvPr>
          <p:cNvSpPr/>
          <p:nvPr/>
        </p:nvSpPr>
        <p:spPr>
          <a:xfrm>
            <a:off x="0" y="1247998"/>
            <a:ext cx="12192001" cy="4539463"/>
          </a:xfrm>
          <a:prstGeom prst="rect">
            <a:avLst/>
          </a:prstGeom>
          <a:solidFill>
            <a:srgbClr val="273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C2DB1F0-BCE3-4F8C-B9A9-A0023C77F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4" y="186956"/>
            <a:ext cx="2053561" cy="8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9A0C46D-4CA3-45C6-82D0-0EB3A8D7BA3C}"/>
              </a:ext>
            </a:extLst>
          </p:cNvPr>
          <p:cNvSpPr/>
          <p:nvPr/>
        </p:nvSpPr>
        <p:spPr>
          <a:xfrm>
            <a:off x="3224194" y="148957"/>
            <a:ext cx="8009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273755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12th Advanced Doctoral Conference On Computing, Electrical And Industrial Systems</a:t>
            </a:r>
          </a:p>
          <a:p>
            <a:r>
              <a:rPr lang="en-US" sz="1200" b="1" dirty="0">
                <a:solidFill>
                  <a:srgbClr val="273755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July 7-9 2021 | </a:t>
            </a:r>
            <a:r>
              <a:rPr lang="en-US" sz="1200" b="1" dirty="0" err="1">
                <a:solidFill>
                  <a:srgbClr val="273755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Caparica</a:t>
            </a:r>
            <a:r>
              <a:rPr lang="en-US" sz="1200" b="1" dirty="0">
                <a:solidFill>
                  <a:srgbClr val="273755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, Portugal – ONLINE</a:t>
            </a:r>
          </a:p>
          <a:p>
            <a:r>
              <a:rPr lang="en-US" sz="1600" b="1" cap="all" dirty="0">
                <a:solidFill>
                  <a:srgbClr val="273755"/>
                </a:solidFill>
                <a:latin typeface="Montserrat" panose="00000500000000000000" pitchFamily="2" charset="0"/>
                <a:cs typeface="Calibri Light" panose="020F0302020204030204" pitchFamily="34" charset="0"/>
              </a:rPr>
              <a:t>TECHNOLOGICAL INNOVATION FOR APPLIED ARTIFICIAL INTELLIGENCE SYSTEMS</a:t>
            </a:r>
            <a:endParaRPr lang="pt-PT" sz="1200" b="1" dirty="0">
              <a:solidFill>
                <a:srgbClr val="273755"/>
              </a:solidFill>
              <a:latin typeface="Montserrat" panose="000005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78D588-4ED3-4D55-BF6E-CBB3281D6B35}"/>
              </a:ext>
            </a:extLst>
          </p:cNvPr>
          <p:cNvSpPr txBox="1"/>
          <p:nvPr/>
        </p:nvSpPr>
        <p:spPr>
          <a:xfrm>
            <a:off x="2091397" y="1994235"/>
            <a:ext cx="8009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600" b="1" dirty="0">
                <a:solidFill>
                  <a:srgbClr val="8AABCA"/>
                </a:solidFill>
                <a:latin typeface="Montserrat" panose="00000500000000000000" pitchFamily="2" charset="0"/>
              </a:rPr>
              <a:t>YOUR TITLE HERE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C6C8254-2409-478F-8590-E2D72750D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71" y="6096559"/>
            <a:ext cx="1284066" cy="59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1B9EC05-8DF8-44B7-A213-A94757C0F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435" y="6120470"/>
            <a:ext cx="1263600" cy="54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753104F-5B8A-46C1-AB2F-B5D69E7A8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197" y="6026432"/>
            <a:ext cx="2057437" cy="73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aculdade De Ciências e Tecnologia da Universidade Nova de Lisboa">
            <a:extLst>
              <a:ext uri="{FF2B5EF4-FFF2-40B4-BE49-F238E27FC236}">
                <a16:creationId xmlns:a16="http://schemas.microsoft.com/office/drawing/2014/main" id="{78424118-6154-4138-9C30-DB278878F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1" y="6070000"/>
            <a:ext cx="1155510" cy="64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WFCS2020 - Welcome">
            <a:extLst>
              <a:ext uri="{FF2B5EF4-FFF2-40B4-BE49-F238E27FC236}">
                <a16:creationId xmlns:a16="http://schemas.microsoft.com/office/drawing/2014/main" id="{C26125ED-B99C-4046-9023-7586A78BF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98" y="6026432"/>
            <a:ext cx="1056999" cy="73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Universidade NOVA de Lisboa com imagem renovada | Universidade NOVA de  Lisboa">
            <a:extLst>
              <a:ext uri="{FF2B5EF4-FFF2-40B4-BE49-F238E27FC236}">
                <a16:creationId xmlns:a16="http://schemas.microsoft.com/office/drawing/2014/main" id="{6A9CDE98-96F1-4C2E-991F-DFE1F568D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9" y="6026432"/>
            <a:ext cx="1465412" cy="73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6EC48B9-0FEB-42F1-A20F-C9316C29CC4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8587" y="5887010"/>
            <a:ext cx="2115811" cy="9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5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4C69869-C508-4644-BFD2-25D816B6C3C6}"/>
              </a:ext>
            </a:extLst>
          </p:cNvPr>
          <p:cNvSpPr/>
          <p:nvPr/>
        </p:nvSpPr>
        <p:spPr>
          <a:xfrm>
            <a:off x="8592000" y="0"/>
            <a:ext cx="3600000" cy="6858000"/>
          </a:xfrm>
          <a:prstGeom prst="rect">
            <a:avLst/>
          </a:prstGeom>
          <a:solidFill>
            <a:srgbClr val="273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76411B4-B02D-4706-90AD-46FEAC03AFF2}"/>
              </a:ext>
            </a:extLst>
          </p:cNvPr>
          <p:cNvGrpSpPr/>
          <p:nvPr/>
        </p:nvGrpSpPr>
        <p:grpSpPr>
          <a:xfrm>
            <a:off x="491320" y="382136"/>
            <a:ext cx="7724632" cy="5041921"/>
            <a:chOff x="491320" y="382136"/>
            <a:chExt cx="7724632" cy="5041921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88AB3C1C-1393-48F7-8E42-7686F69088A3}"/>
                </a:ext>
              </a:extLst>
            </p:cNvPr>
            <p:cNvSpPr txBox="1"/>
            <p:nvPr/>
          </p:nvSpPr>
          <p:spPr>
            <a:xfrm>
              <a:off x="491320" y="382136"/>
              <a:ext cx="4258102" cy="95410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2800" b="1" dirty="0">
                  <a:solidFill>
                    <a:srgbClr val="273755"/>
                  </a:solidFill>
                  <a:latin typeface="Montserrat" panose="00000500000000000000" pitchFamily="2" charset="0"/>
                </a:rPr>
                <a:t>PROBLEM AREA MOTIVATION</a:t>
              </a:r>
              <a:endParaRPr lang="pt-PT" sz="2800" b="1" dirty="0">
                <a:solidFill>
                  <a:srgbClr val="273755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0756616-3442-4D99-BDBE-44529D896384}"/>
                </a:ext>
              </a:extLst>
            </p:cNvPr>
            <p:cNvSpPr txBox="1"/>
            <p:nvPr/>
          </p:nvSpPr>
          <p:spPr>
            <a:xfrm>
              <a:off x="491320" y="1473958"/>
              <a:ext cx="4258102" cy="9233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cap="all" dirty="0">
                  <a:solidFill>
                    <a:srgbClr val="273755"/>
                  </a:solidFill>
                  <a:latin typeface="Montserrat" panose="00000500000000000000" pitchFamily="2" charset="0"/>
                </a:rPr>
                <a:t>What problem do you</a:t>
              </a:r>
            </a:p>
            <a:p>
              <a:r>
                <a:rPr lang="en-US" cap="all" dirty="0">
                  <a:solidFill>
                    <a:srgbClr val="273755"/>
                  </a:solidFill>
                  <a:latin typeface="Montserrat" panose="00000500000000000000" pitchFamily="2" charset="0"/>
                </a:rPr>
                <a:t>want to solve?</a:t>
              </a:r>
            </a:p>
            <a:p>
              <a:endParaRPr lang="pt-PT" dirty="0">
                <a:solidFill>
                  <a:srgbClr val="27375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D1A2AEC-C193-46FA-9E9C-43E7A4B8991B}"/>
                </a:ext>
              </a:extLst>
            </p:cNvPr>
            <p:cNvSpPr/>
            <p:nvPr/>
          </p:nvSpPr>
          <p:spPr>
            <a:xfrm>
              <a:off x="491320" y="2349521"/>
              <a:ext cx="1951630" cy="95534"/>
            </a:xfrm>
            <a:prstGeom prst="rect">
              <a:avLst/>
            </a:prstGeom>
            <a:solidFill>
              <a:srgbClr val="8AA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273755"/>
                </a:solidFill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7D5978F2-CA47-4122-BC60-E3A20EB873E5}"/>
                </a:ext>
              </a:extLst>
            </p:cNvPr>
            <p:cNvSpPr txBox="1"/>
            <p:nvPr/>
          </p:nvSpPr>
          <p:spPr>
            <a:xfrm>
              <a:off x="491320" y="2838734"/>
              <a:ext cx="7724632" cy="258532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pt-PT" dirty="0">
                  <a:solidFill>
                    <a:srgbClr val="273755"/>
                  </a:solidFill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endParaRPr lang="pt-PT" dirty="0">
                <a:solidFill>
                  <a:srgbClr val="273755"/>
                </a:solidFill>
              </a:endParaRPr>
            </a:p>
            <a:p>
              <a:r>
                <a:rPr lang="pt-PT" dirty="0">
                  <a:solidFill>
                    <a:srgbClr val="273755"/>
                  </a:solidFill>
                </a:rPr>
                <a:t>Nunc viverra imperdiet enim. Fusce est. Vivamus a tellus.</a:t>
              </a:r>
            </a:p>
            <a:p>
              <a:endParaRPr lang="pt-PT" dirty="0">
                <a:solidFill>
                  <a:srgbClr val="273755"/>
                </a:solidFill>
              </a:endParaRPr>
            </a:p>
            <a:p>
              <a:r>
                <a:rPr lang="pt-PT" dirty="0">
                  <a:solidFill>
                    <a:srgbClr val="273755"/>
                  </a:solidFill>
                </a:rPr>
                <a:t>Pellentesque habitant morbi tristique senectus et netus et malesuada fames ac turpis egestas. Proin pharetra nonummy pede. Mauris et orci.</a:t>
              </a:r>
            </a:p>
            <a:p>
              <a:endParaRPr lang="pt-PT" dirty="0">
                <a:solidFill>
                  <a:srgbClr val="273755"/>
                </a:solidFill>
              </a:endParaRPr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3BFFB18B-835E-4984-9FC6-49DCFC22F108}"/>
              </a:ext>
            </a:extLst>
          </p:cNvPr>
          <p:cNvSpPr txBox="1"/>
          <p:nvPr/>
        </p:nvSpPr>
        <p:spPr>
          <a:xfrm>
            <a:off x="9495692" y="6348047"/>
            <a:ext cx="2583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>
                <a:solidFill>
                  <a:schemeClr val="bg1"/>
                </a:solidFill>
                <a:latin typeface="Montserrat" panose="00000500000000000000" pitchFamily="2" charset="0"/>
              </a:rPr>
              <a:t>DOCEIS | 2021</a:t>
            </a:r>
          </a:p>
        </p:txBody>
      </p:sp>
    </p:spTree>
    <p:extLst>
      <p:ext uri="{BB962C8B-B14F-4D97-AF65-F5344CB8AC3E}">
        <p14:creationId xmlns:p14="http://schemas.microsoft.com/office/powerpoint/2010/main" val="287291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9903087-2E2D-4277-9D70-17BECDC7E3A4}"/>
              </a:ext>
            </a:extLst>
          </p:cNvPr>
          <p:cNvSpPr/>
          <p:nvPr/>
        </p:nvSpPr>
        <p:spPr>
          <a:xfrm>
            <a:off x="0" y="0"/>
            <a:ext cx="1440000" cy="6858000"/>
          </a:xfrm>
          <a:prstGeom prst="rect">
            <a:avLst/>
          </a:prstGeom>
          <a:solidFill>
            <a:srgbClr val="8AA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Imagem 3" descr="Pessoa em cima de teclado de computador&#10;&#10;Descrição gerada automaticamente">
            <a:extLst>
              <a:ext uri="{FF2B5EF4-FFF2-40B4-BE49-F238E27FC236}">
                <a16:creationId xmlns:a16="http://schemas.microsoft.com/office/drawing/2014/main" id="{9F5B7BCA-A75A-4321-A8FB-3BA71496E7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99"/>
          <a:stretch/>
        </p:blipFill>
        <p:spPr>
          <a:xfrm>
            <a:off x="1467223" y="0"/>
            <a:ext cx="1075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5CE6EE7-D8F4-4F3E-9051-A7BFE58D9E9C}"/>
              </a:ext>
            </a:extLst>
          </p:cNvPr>
          <p:cNvSpPr txBox="1"/>
          <p:nvPr/>
        </p:nvSpPr>
        <p:spPr>
          <a:xfrm>
            <a:off x="9495692" y="6348047"/>
            <a:ext cx="2583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>
                <a:solidFill>
                  <a:schemeClr val="bg1"/>
                </a:solidFill>
                <a:latin typeface="Montserrat" panose="00000500000000000000" pitchFamily="2" charset="0"/>
              </a:rPr>
              <a:t>DOCEIS | 2021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595C2D-8D65-4BBA-9887-822492524266}"/>
              </a:ext>
            </a:extLst>
          </p:cNvPr>
          <p:cNvGrpSpPr/>
          <p:nvPr/>
        </p:nvGrpSpPr>
        <p:grpSpPr>
          <a:xfrm>
            <a:off x="2134512" y="766880"/>
            <a:ext cx="8613710" cy="4791844"/>
            <a:chOff x="2134512" y="766880"/>
            <a:chExt cx="8613710" cy="4791844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0B394BAB-8FF0-467A-AA16-AC72EBD44F50}"/>
                </a:ext>
              </a:extLst>
            </p:cNvPr>
            <p:cNvSpPr txBox="1"/>
            <p:nvPr/>
          </p:nvSpPr>
          <p:spPr>
            <a:xfrm>
              <a:off x="2134512" y="766880"/>
              <a:ext cx="4529797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pt-PT" sz="2400" b="1" dirty="0">
                  <a:solidFill>
                    <a:schemeClr val="bg1"/>
                  </a:solidFill>
                  <a:latin typeface="Montserrat SemiBold" panose="00000700000000000000" pitchFamily="2" charset="0"/>
                </a:rPr>
                <a:t>RESEARCH QUESTION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2266CF0-3EEA-4B45-B6E9-5342FFF3FEB6}"/>
                </a:ext>
              </a:extLst>
            </p:cNvPr>
            <p:cNvSpPr/>
            <p:nvPr/>
          </p:nvSpPr>
          <p:spPr>
            <a:xfrm>
              <a:off x="2134512" y="2747514"/>
              <a:ext cx="1951630" cy="95534"/>
            </a:xfrm>
            <a:prstGeom prst="rect">
              <a:avLst/>
            </a:prstGeom>
            <a:solidFill>
              <a:srgbClr val="8AA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273755"/>
                </a:solidFill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334DA176-0E88-4DAF-ACD3-043245659755}"/>
                </a:ext>
              </a:extLst>
            </p:cNvPr>
            <p:cNvSpPr txBox="1"/>
            <p:nvPr/>
          </p:nvSpPr>
          <p:spPr>
            <a:xfrm>
              <a:off x="2134512" y="2973401"/>
              <a:ext cx="7724632" cy="258532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pt-PT" dirty="0">
                  <a:solidFill>
                    <a:schemeClr val="bg1"/>
                  </a:solidFill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endParaRPr lang="pt-PT" dirty="0">
                <a:solidFill>
                  <a:schemeClr val="bg1"/>
                </a:solidFill>
              </a:endParaRPr>
            </a:p>
            <a:p>
              <a:r>
                <a:rPr lang="pt-PT" dirty="0">
                  <a:solidFill>
                    <a:schemeClr val="bg1"/>
                  </a:solidFill>
                </a:rPr>
                <a:t>Nunc viverra imperdiet enim. Fusce est. Vivamus a tellus.</a:t>
              </a:r>
            </a:p>
            <a:p>
              <a:endParaRPr lang="pt-PT" dirty="0">
                <a:solidFill>
                  <a:schemeClr val="bg1"/>
                </a:solidFill>
              </a:endParaRPr>
            </a:p>
            <a:p>
              <a:r>
                <a:rPr lang="pt-PT" dirty="0">
                  <a:solidFill>
                    <a:schemeClr val="bg1"/>
                  </a:solidFill>
                </a:rPr>
                <a:t>Pellentesque habitant morbi tristique senectus et netus et malesuada fames ac turpis egestas. Proin pharetra nonummy pede. Mauris et orci.</a:t>
              </a:r>
            </a:p>
            <a:p>
              <a:endParaRPr lang="pt-PT" dirty="0">
                <a:solidFill>
                  <a:srgbClr val="273755"/>
                </a:solidFill>
              </a:endParaRP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EE546A7-1206-4DA7-9D43-F381E3083AC6}"/>
                </a:ext>
              </a:extLst>
            </p:cNvPr>
            <p:cNvSpPr txBox="1"/>
            <p:nvPr/>
          </p:nvSpPr>
          <p:spPr>
            <a:xfrm>
              <a:off x="2134512" y="1293722"/>
              <a:ext cx="8613710" cy="132343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pt-PT" sz="4000" b="1" dirty="0">
                  <a:solidFill>
                    <a:srgbClr val="8AABCA"/>
                  </a:solidFill>
                  <a:latin typeface="Montserrat" panose="00000500000000000000" pitchFamily="2" charset="0"/>
                </a:rPr>
                <a:t>INSERT YOUR RESEARCH </a:t>
              </a:r>
            </a:p>
            <a:p>
              <a:r>
                <a:rPr lang="pt-PT" sz="4000" b="1" dirty="0">
                  <a:solidFill>
                    <a:srgbClr val="8AABCA"/>
                  </a:solidFill>
                  <a:latin typeface="Montserrat" panose="00000500000000000000" pitchFamily="2" charset="0"/>
                </a:rPr>
                <a:t>QUESTION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648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C3D384D-EA65-4002-BD03-C5848AEB4890}"/>
              </a:ext>
            </a:extLst>
          </p:cNvPr>
          <p:cNvSpPr/>
          <p:nvPr/>
        </p:nvSpPr>
        <p:spPr>
          <a:xfrm>
            <a:off x="0" y="0"/>
            <a:ext cx="3207026" cy="6858000"/>
          </a:xfrm>
          <a:prstGeom prst="rect">
            <a:avLst/>
          </a:prstGeom>
          <a:solidFill>
            <a:srgbClr val="273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 descr="Pessoa em cima de teclado de computador&#10;&#10;Descrição gerada automaticamente">
            <a:extLst>
              <a:ext uri="{FF2B5EF4-FFF2-40B4-BE49-F238E27FC236}">
                <a16:creationId xmlns:a16="http://schemas.microsoft.com/office/drawing/2014/main" id="{EB68878C-A2C6-451A-903C-595D369713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" b="26458"/>
          <a:stretch/>
        </p:blipFill>
        <p:spPr>
          <a:xfrm rot="5400000">
            <a:off x="-1670087" y="1997764"/>
            <a:ext cx="6202642" cy="2862471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57BA32AD-DACA-4045-9707-957A63AB56F7}"/>
              </a:ext>
            </a:extLst>
          </p:cNvPr>
          <p:cNvGrpSpPr/>
          <p:nvPr/>
        </p:nvGrpSpPr>
        <p:grpSpPr>
          <a:xfrm>
            <a:off x="3764607" y="908038"/>
            <a:ext cx="7724632" cy="4341472"/>
            <a:chOff x="3764607" y="908038"/>
            <a:chExt cx="7724632" cy="4341472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417081A8-41E4-4BBF-B9EB-33BB118F1609}"/>
                </a:ext>
              </a:extLst>
            </p:cNvPr>
            <p:cNvSpPr txBox="1"/>
            <p:nvPr/>
          </p:nvSpPr>
          <p:spPr>
            <a:xfrm>
              <a:off x="3764607" y="908038"/>
              <a:ext cx="4258102" cy="52322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2800" b="1" dirty="0">
                  <a:solidFill>
                    <a:srgbClr val="273755"/>
                  </a:solidFill>
                  <a:latin typeface="Montserrat" panose="00000500000000000000" pitchFamily="2" charset="0"/>
                </a:rPr>
                <a:t>HYPOTHESIS</a:t>
              </a:r>
              <a:endParaRPr lang="pt-PT" sz="2800" b="1" dirty="0">
                <a:solidFill>
                  <a:srgbClr val="273755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45132F1A-8A03-4582-901D-B9D81FBFBEAB}"/>
                </a:ext>
              </a:extLst>
            </p:cNvPr>
            <p:cNvSpPr txBox="1"/>
            <p:nvPr/>
          </p:nvSpPr>
          <p:spPr>
            <a:xfrm>
              <a:off x="3764607" y="1508338"/>
              <a:ext cx="425810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cap="all" dirty="0">
                  <a:solidFill>
                    <a:srgbClr val="273755"/>
                  </a:solidFill>
                  <a:latin typeface="Montserrat" panose="00000500000000000000" pitchFamily="2" charset="0"/>
                </a:rPr>
                <a:t>What could be a solution?</a:t>
              </a:r>
            </a:p>
            <a:p>
              <a:endParaRPr lang="pt-PT" dirty="0">
                <a:solidFill>
                  <a:srgbClr val="27375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C739CB8-840F-42E9-B3E9-573085C095B1}"/>
                </a:ext>
              </a:extLst>
            </p:cNvPr>
            <p:cNvSpPr/>
            <p:nvPr/>
          </p:nvSpPr>
          <p:spPr>
            <a:xfrm>
              <a:off x="3764607" y="2433977"/>
              <a:ext cx="1951630" cy="95534"/>
            </a:xfrm>
            <a:prstGeom prst="rect">
              <a:avLst/>
            </a:prstGeom>
            <a:solidFill>
              <a:srgbClr val="8AA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rgbClr val="273755"/>
                </a:solidFill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8F19475A-4549-4CF2-944B-BC452F4111B6}"/>
                </a:ext>
              </a:extLst>
            </p:cNvPr>
            <p:cNvSpPr txBox="1"/>
            <p:nvPr/>
          </p:nvSpPr>
          <p:spPr>
            <a:xfrm>
              <a:off x="3764607" y="2664187"/>
              <a:ext cx="7724632" cy="258532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pt-PT" dirty="0">
                  <a:solidFill>
                    <a:srgbClr val="273755"/>
                  </a:solidFill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endParaRPr lang="pt-PT" dirty="0">
                <a:solidFill>
                  <a:srgbClr val="273755"/>
                </a:solidFill>
              </a:endParaRPr>
            </a:p>
            <a:p>
              <a:r>
                <a:rPr lang="pt-PT" dirty="0">
                  <a:solidFill>
                    <a:srgbClr val="273755"/>
                  </a:solidFill>
                </a:rPr>
                <a:t>Nunc viverra imperdiet enim. Fusce est. Vivamus a tellus.</a:t>
              </a:r>
            </a:p>
            <a:p>
              <a:endParaRPr lang="pt-PT" dirty="0">
                <a:solidFill>
                  <a:srgbClr val="273755"/>
                </a:solidFill>
              </a:endParaRPr>
            </a:p>
            <a:p>
              <a:r>
                <a:rPr lang="pt-PT" dirty="0">
                  <a:solidFill>
                    <a:srgbClr val="273755"/>
                  </a:solidFill>
                </a:rPr>
                <a:t>Pellentesque habitant morbi tristique senectus et netus et malesuada fames ac turpis egestas. Proin pharetra nonummy pede. Mauris et orci.</a:t>
              </a:r>
            </a:p>
            <a:p>
              <a:endParaRPr lang="pt-PT" dirty="0">
                <a:solidFill>
                  <a:srgbClr val="273755"/>
                </a:solidFill>
              </a:endParaRP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19FE039-41DF-4010-9372-13ED34A973C4}"/>
              </a:ext>
            </a:extLst>
          </p:cNvPr>
          <p:cNvSpPr txBox="1"/>
          <p:nvPr/>
        </p:nvSpPr>
        <p:spPr>
          <a:xfrm>
            <a:off x="9495692" y="6348047"/>
            <a:ext cx="2583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>
                <a:solidFill>
                  <a:srgbClr val="273755"/>
                </a:solidFill>
                <a:latin typeface="Montserrat" panose="00000500000000000000" pitchFamily="2" charset="0"/>
              </a:rPr>
              <a:t>DOCEIS | 2021</a:t>
            </a:r>
          </a:p>
        </p:txBody>
      </p:sp>
    </p:spTree>
    <p:extLst>
      <p:ext uri="{BB962C8B-B14F-4D97-AF65-F5344CB8AC3E}">
        <p14:creationId xmlns:p14="http://schemas.microsoft.com/office/powerpoint/2010/main" val="275894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0369E4E-C585-4A0A-BC4A-D3868046BB4D}"/>
              </a:ext>
            </a:extLst>
          </p:cNvPr>
          <p:cNvSpPr/>
          <p:nvPr/>
        </p:nvSpPr>
        <p:spPr>
          <a:xfrm>
            <a:off x="519454" y="508709"/>
            <a:ext cx="2988000" cy="54000"/>
          </a:xfrm>
          <a:prstGeom prst="rect">
            <a:avLst/>
          </a:prstGeom>
          <a:solidFill>
            <a:srgbClr val="8AA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273755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0DEC896-8BD8-46F1-84D8-FDF6B0EBC08B}"/>
              </a:ext>
            </a:extLst>
          </p:cNvPr>
          <p:cNvSpPr txBox="1"/>
          <p:nvPr/>
        </p:nvSpPr>
        <p:spPr>
          <a:xfrm>
            <a:off x="491318" y="562709"/>
            <a:ext cx="5035994" cy="58477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pt-PT" sz="3200" dirty="0">
                <a:solidFill>
                  <a:schemeClr val="bg1"/>
                </a:solidFill>
                <a:latin typeface="Montserrat SemiBold" panose="00000700000000000000" pitchFamily="2" charset="0"/>
              </a:rPr>
              <a:t>PLANNED APPROACH: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95D77A72-45D3-44D0-A888-16DD84FF45E1}"/>
              </a:ext>
            </a:extLst>
          </p:cNvPr>
          <p:cNvGrpSpPr/>
          <p:nvPr/>
        </p:nvGrpSpPr>
        <p:grpSpPr>
          <a:xfrm>
            <a:off x="196989" y="2269003"/>
            <a:ext cx="11798023" cy="3037579"/>
            <a:chOff x="323433" y="2269003"/>
            <a:chExt cx="11798023" cy="3037579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C9FE142-F28A-49C8-ACC8-7DAE3A780E28}"/>
                </a:ext>
              </a:extLst>
            </p:cNvPr>
            <p:cNvSpPr/>
            <p:nvPr/>
          </p:nvSpPr>
          <p:spPr>
            <a:xfrm>
              <a:off x="1329074" y="2436984"/>
              <a:ext cx="9828000" cy="72000"/>
            </a:xfrm>
            <a:prstGeom prst="rect">
              <a:avLst/>
            </a:prstGeom>
            <a:solidFill>
              <a:srgbClr val="8AA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273755"/>
                </a:solidFill>
              </a:endParaRP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343EC04C-960B-4797-9D68-81ADDD51C8D6}"/>
                </a:ext>
              </a:extLst>
            </p:cNvPr>
            <p:cNvSpPr/>
            <p:nvPr/>
          </p:nvSpPr>
          <p:spPr>
            <a:xfrm>
              <a:off x="1136165" y="2269003"/>
              <a:ext cx="407963" cy="4079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BA436A84-EEA3-47AD-BDC5-D499E5DDD5BC}"/>
                </a:ext>
              </a:extLst>
            </p:cNvPr>
            <p:cNvSpPr/>
            <p:nvPr/>
          </p:nvSpPr>
          <p:spPr>
            <a:xfrm>
              <a:off x="10911838" y="2269003"/>
              <a:ext cx="407963" cy="4079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DF4DDE9F-31B5-4520-89D8-F2E9A2FD2EF3}"/>
                </a:ext>
              </a:extLst>
            </p:cNvPr>
            <p:cNvSpPr/>
            <p:nvPr/>
          </p:nvSpPr>
          <p:spPr>
            <a:xfrm>
              <a:off x="3580083" y="2269003"/>
              <a:ext cx="407963" cy="4079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08476384-6D7A-42B3-A8E9-7660B063F109}"/>
                </a:ext>
              </a:extLst>
            </p:cNvPr>
            <p:cNvSpPr/>
            <p:nvPr/>
          </p:nvSpPr>
          <p:spPr>
            <a:xfrm>
              <a:off x="6024001" y="2269003"/>
              <a:ext cx="407963" cy="4079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D951608B-7172-432E-963B-00085EFB3691}"/>
                </a:ext>
              </a:extLst>
            </p:cNvPr>
            <p:cNvSpPr/>
            <p:nvPr/>
          </p:nvSpPr>
          <p:spPr>
            <a:xfrm>
              <a:off x="8467919" y="2269003"/>
              <a:ext cx="407963" cy="4079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0CD2B45E-E6A3-4036-B8E4-EAE86D99D0F7}"/>
                </a:ext>
              </a:extLst>
            </p:cNvPr>
            <p:cNvGrpSpPr/>
            <p:nvPr/>
          </p:nvGrpSpPr>
          <p:grpSpPr>
            <a:xfrm>
              <a:off x="323433" y="2844947"/>
              <a:ext cx="2011281" cy="2461635"/>
              <a:chOff x="519454" y="3431187"/>
              <a:chExt cx="1866780" cy="2674082"/>
            </a:xfrm>
          </p:grpSpPr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3BC35BF-461B-4C00-A22B-FD682E23766F}"/>
                  </a:ext>
                </a:extLst>
              </p:cNvPr>
              <p:cNvSpPr txBox="1"/>
              <p:nvPr/>
            </p:nvSpPr>
            <p:spPr>
              <a:xfrm>
                <a:off x="964452" y="3431187"/>
                <a:ext cx="976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600" b="1" dirty="0">
                    <a:solidFill>
                      <a:schemeClr val="bg1"/>
                    </a:solidFill>
                    <a:latin typeface="Montserrat SemiBold" panose="00000700000000000000" pitchFamily="2" charset="0"/>
                  </a:rPr>
                  <a:t>STEP 1</a:t>
                </a:r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168A112-F7FA-4577-B2D1-9C0EF27619BE}"/>
                  </a:ext>
                </a:extLst>
              </p:cNvPr>
              <p:cNvSpPr txBox="1"/>
              <p:nvPr/>
            </p:nvSpPr>
            <p:spPr>
              <a:xfrm>
                <a:off x="519454" y="3798332"/>
                <a:ext cx="1866780" cy="2306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200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Lorem ipsum dolor sit amet, consectetuer adipiscing elit. Maecenas porttitor congue massa. Fusce posuere, magna sed pulvinar ultricies, purus lectus malesuada libero, sit amet commodo magna eros quis urna.</a:t>
                </a:r>
              </a:p>
            </p:txBody>
          </p:sp>
        </p:grp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FEA3B8A6-8189-46A9-83E0-BAAD57B324B8}"/>
                </a:ext>
              </a:extLst>
            </p:cNvPr>
            <p:cNvGrpSpPr/>
            <p:nvPr/>
          </p:nvGrpSpPr>
          <p:grpSpPr>
            <a:xfrm>
              <a:off x="2814158" y="2844946"/>
              <a:ext cx="2011281" cy="2461636"/>
              <a:chOff x="519454" y="3431186"/>
              <a:chExt cx="1866780" cy="2674083"/>
            </a:xfrm>
          </p:grpSpPr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A519D67-FE26-42A3-9EE2-8E11B6AB733A}"/>
                  </a:ext>
                </a:extLst>
              </p:cNvPr>
              <p:cNvSpPr txBox="1"/>
              <p:nvPr/>
            </p:nvSpPr>
            <p:spPr>
              <a:xfrm>
                <a:off x="964452" y="3431186"/>
                <a:ext cx="976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600" b="1" dirty="0">
                    <a:solidFill>
                      <a:schemeClr val="bg1"/>
                    </a:solidFill>
                    <a:latin typeface="Montserrat SemiBold" panose="00000700000000000000" pitchFamily="2" charset="0"/>
                  </a:rPr>
                  <a:t>STEP 2</a:t>
                </a: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996E2CB-A85F-4092-A087-147EC428F538}"/>
                  </a:ext>
                </a:extLst>
              </p:cNvPr>
              <p:cNvSpPr txBox="1"/>
              <p:nvPr/>
            </p:nvSpPr>
            <p:spPr>
              <a:xfrm>
                <a:off x="519454" y="3798332"/>
                <a:ext cx="1866780" cy="2306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200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Lorem ipsum dolor sit amet, consectetuer adipiscing elit. Maecenas porttitor congue massa. Fusce posuere, magna sed pulvinar ultricies, purus lectus malesuada libero, sit amet commodo magna eros quis urna.</a:t>
                </a:r>
              </a:p>
            </p:txBody>
          </p:sp>
        </p:grp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0988D7F0-D275-413B-A843-6BC29BA5ACFA}"/>
                </a:ext>
              </a:extLst>
            </p:cNvPr>
            <p:cNvGrpSpPr/>
            <p:nvPr/>
          </p:nvGrpSpPr>
          <p:grpSpPr>
            <a:xfrm>
              <a:off x="5222341" y="2844946"/>
              <a:ext cx="2011281" cy="2461636"/>
              <a:chOff x="519454" y="3431186"/>
              <a:chExt cx="1866780" cy="2674083"/>
            </a:xfrm>
          </p:grpSpPr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3DE656D-56A3-49D8-8999-7B3750040959}"/>
                  </a:ext>
                </a:extLst>
              </p:cNvPr>
              <p:cNvSpPr txBox="1"/>
              <p:nvPr/>
            </p:nvSpPr>
            <p:spPr>
              <a:xfrm>
                <a:off x="964452" y="3431186"/>
                <a:ext cx="976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600" b="1" dirty="0">
                    <a:solidFill>
                      <a:schemeClr val="bg1"/>
                    </a:solidFill>
                    <a:latin typeface="Montserrat SemiBold" panose="00000700000000000000" pitchFamily="2" charset="0"/>
                  </a:rPr>
                  <a:t>STEP 3</a:t>
                </a:r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6263A9B-3099-4968-A28E-8169C4D01494}"/>
                  </a:ext>
                </a:extLst>
              </p:cNvPr>
              <p:cNvSpPr txBox="1"/>
              <p:nvPr/>
            </p:nvSpPr>
            <p:spPr>
              <a:xfrm>
                <a:off x="519454" y="3798332"/>
                <a:ext cx="1866780" cy="2306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200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Lorem ipsum dolor sit amet, consectetuer adipiscing elit. Maecenas porttitor congue massa. Fusce posuere, magna sed pulvinar ultricies, purus lectus malesuada libero, sit amet commodo magna eros quis urna.</a:t>
                </a:r>
              </a:p>
            </p:txBody>
          </p:sp>
        </p:grp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E361B14F-B54B-4986-B6BB-FC987CBABE4C}"/>
                </a:ext>
              </a:extLst>
            </p:cNvPr>
            <p:cNvGrpSpPr/>
            <p:nvPr/>
          </p:nvGrpSpPr>
          <p:grpSpPr>
            <a:xfrm>
              <a:off x="7666259" y="2844946"/>
              <a:ext cx="2011281" cy="2461636"/>
              <a:chOff x="519454" y="3431186"/>
              <a:chExt cx="1866780" cy="2674083"/>
            </a:xfrm>
          </p:grpSpPr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E5E50FC1-F381-49DE-898B-11476602564F}"/>
                  </a:ext>
                </a:extLst>
              </p:cNvPr>
              <p:cNvSpPr txBox="1"/>
              <p:nvPr/>
            </p:nvSpPr>
            <p:spPr>
              <a:xfrm>
                <a:off x="964452" y="3431186"/>
                <a:ext cx="976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600" b="1" dirty="0">
                    <a:solidFill>
                      <a:schemeClr val="bg1"/>
                    </a:solidFill>
                    <a:latin typeface="Montserrat SemiBold" panose="00000700000000000000" pitchFamily="2" charset="0"/>
                  </a:rPr>
                  <a:t>STEP 4</a:t>
                </a:r>
              </a:p>
            </p:txBody>
          </p:sp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3E7B31C-C973-4623-B849-FB177BC69C1B}"/>
                  </a:ext>
                </a:extLst>
              </p:cNvPr>
              <p:cNvSpPr txBox="1"/>
              <p:nvPr/>
            </p:nvSpPr>
            <p:spPr>
              <a:xfrm>
                <a:off x="519454" y="3798332"/>
                <a:ext cx="1866780" cy="2306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200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Lorem ipsum dolor sit amet, consectetuer adipiscing elit. Maecenas porttitor congue massa. Fusce posuere, magna sed pulvinar ultricies, purus lectus malesuada libero, sit amet commodo magna eros quis urna.</a:t>
                </a:r>
              </a:p>
            </p:txBody>
          </p:sp>
        </p:grp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BFF8D55D-9783-4E2D-9B92-6C40C5837E01}"/>
                </a:ext>
              </a:extLst>
            </p:cNvPr>
            <p:cNvGrpSpPr/>
            <p:nvPr/>
          </p:nvGrpSpPr>
          <p:grpSpPr>
            <a:xfrm>
              <a:off x="10110175" y="2844946"/>
              <a:ext cx="2011281" cy="2461636"/>
              <a:chOff x="519454" y="3431186"/>
              <a:chExt cx="1866780" cy="2674083"/>
            </a:xfrm>
          </p:grpSpPr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40B41871-D25E-4C84-8897-86D48F752A2F}"/>
                  </a:ext>
                </a:extLst>
              </p:cNvPr>
              <p:cNvSpPr txBox="1"/>
              <p:nvPr/>
            </p:nvSpPr>
            <p:spPr>
              <a:xfrm>
                <a:off x="964452" y="3431186"/>
                <a:ext cx="976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600" b="1" dirty="0">
                    <a:solidFill>
                      <a:schemeClr val="bg1"/>
                    </a:solidFill>
                    <a:latin typeface="Montserrat SemiBold" panose="00000700000000000000" pitchFamily="2" charset="0"/>
                  </a:rPr>
                  <a:t>STEP 5</a:t>
                </a:r>
              </a:p>
            </p:txBody>
          </p:sp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685464F3-5365-46F4-A048-05D0C31D05DB}"/>
                  </a:ext>
                </a:extLst>
              </p:cNvPr>
              <p:cNvSpPr txBox="1"/>
              <p:nvPr/>
            </p:nvSpPr>
            <p:spPr>
              <a:xfrm>
                <a:off x="519454" y="3798332"/>
                <a:ext cx="1866780" cy="2306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200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Lorem ipsum dolor sit amet, consectetuer adipiscing elit. Maecenas porttitor congue massa. Fusce posuere, magna sed pulvinar ultricies, purus lectus malesuada libero, sit amet commodo magna eros quis urna.</a:t>
                </a:r>
              </a:p>
            </p:txBody>
          </p:sp>
        </p:grpSp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262AAEB-2451-45C0-B63B-2C51FED496C7}"/>
              </a:ext>
            </a:extLst>
          </p:cNvPr>
          <p:cNvSpPr txBox="1"/>
          <p:nvPr/>
        </p:nvSpPr>
        <p:spPr>
          <a:xfrm>
            <a:off x="9495692" y="6348047"/>
            <a:ext cx="2583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>
                <a:solidFill>
                  <a:schemeClr val="bg1"/>
                </a:solidFill>
                <a:latin typeface="Montserrat" panose="00000500000000000000" pitchFamily="2" charset="0"/>
              </a:rPr>
              <a:t>DOCEIS | 2021</a:t>
            </a:r>
          </a:p>
        </p:txBody>
      </p:sp>
    </p:spTree>
    <p:extLst>
      <p:ext uri="{BB962C8B-B14F-4D97-AF65-F5344CB8AC3E}">
        <p14:creationId xmlns:p14="http://schemas.microsoft.com/office/powerpoint/2010/main" val="190074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DDDDA4E-3EB6-4F82-94FC-C1309011D7ED}"/>
              </a:ext>
            </a:extLst>
          </p:cNvPr>
          <p:cNvSpPr txBox="1"/>
          <p:nvPr/>
        </p:nvSpPr>
        <p:spPr>
          <a:xfrm>
            <a:off x="715617" y="768626"/>
            <a:ext cx="85551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preparing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poster </a:t>
            </a:r>
            <a:r>
              <a:rPr lang="pt-PT" dirty="0" err="1"/>
              <a:t>please</a:t>
            </a:r>
            <a:r>
              <a:rPr lang="pt-PT" dirty="0"/>
              <a:t> take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following</a:t>
            </a:r>
            <a:r>
              <a:rPr lang="pt-PT" dirty="0"/>
              <a:t> </a:t>
            </a:r>
            <a:r>
              <a:rPr lang="pt-PT" dirty="0" err="1"/>
              <a:t>into</a:t>
            </a:r>
            <a:r>
              <a:rPr lang="pt-PT" dirty="0"/>
              <a:t> </a:t>
            </a:r>
            <a:r>
              <a:rPr lang="pt-PT" dirty="0" err="1"/>
              <a:t>consideration</a:t>
            </a:r>
            <a:r>
              <a:rPr lang="pt-PT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/>
              <a:t>You</a:t>
            </a:r>
            <a:r>
              <a:rPr lang="pt-PT" dirty="0"/>
              <a:t> must </a:t>
            </a:r>
            <a:r>
              <a:rPr lang="pt-PT" dirty="0" err="1"/>
              <a:t>include</a:t>
            </a:r>
            <a:r>
              <a:rPr lang="pt-PT" dirty="0"/>
              <a:t>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Mandatory</a:t>
            </a:r>
            <a:r>
              <a:rPr lang="pt-PT" dirty="0"/>
              <a:t> </a:t>
            </a:r>
            <a:r>
              <a:rPr lang="pt-PT" dirty="0" err="1"/>
              <a:t>topics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presented</a:t>
            </a:r>
            <a:r>
              <a:rPr lang="pt-PT" dirty="0"/>
              <a:t> </a:t>
            </a:r>
            <a:r>
              <a:rPr lang="pt-PT" dirty="0" err="1"/>
              <a:t>order</a:t>
            </a: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may</a:t>
            </a:r>
            <a:r>
              <a:rPr lang="pt-PT" dirty="0"/>
              <a:t> </a:t>
            </a:r>
            <a:r>
              <a:rPr lang="pt-PT" dirty="0" err="1"/>
              <a:t>include</a:t>
            </a:r>
            <a:r>
              <a:rPr lang="pt-PT" dirty="0"/>
              <a:t> </a:t>
            </a:r>
            <a:r>
              <a:rPr lang="pt-PT" dirty="0" err="1"/>
              <a:t>up</a:t>
            </a:r>
            <a:r>
              <a:rPr lang="pt-PT" dirty="0"/>
              <a:t> to 2 </a:t>
            </a:r>
            <a:r>
              <a:rPr lang="pt-PT" dirty="0" err="1"/>
              <a:t>Optional</a:t>
            </a:r>
            <a:r>
              <a:rPr lang="pt-PT" dirty="0"/>
              <a:t> </a:t>
            </a:r>
            <a:r>
              <a:rPr lang="pt-PT" dirty="0" err="1"/>
              <a:t>topics</a:t>
            </a: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may change the images and texts (except for titles).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add images and texts as you see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may not change the font type, size or color, but may use bold, italic or underlines...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you are finished delete the unused slides.</a:t>
            </a: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1DAB648-282F-4385-B4A5-45ED4E2703CC}"/>
              </a:ext>
            </a:extLst>
          </p:cNvPr>
          <p:cNvSpPr txBox="1"/>
          <p:nvPr/>
        </p:nvSpPr>
        <p:spPr>
          <a:xfrm>
            <a:off x="9495692" y="6348047"/>
            <a:ext cx="2583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>
                <a:solidFill>
                  <a:schemeClr val="bg1"/>
                </a:solidFill>
                <a:latin typeface="Montserrat" panose="00000500000000000000" pitchFamily="2" charset="0"/>
              </a:rPr>
              <a:t>DOCEIS | 2021</a:t>
            </a:r>
          </a:p>
        </p:txBody>
      </p:sp>
    </p:spTree>
    <p:extLst>
      <p:ext uri="{BB962C8B-B14F-4D97-AF65-F5344CB8AC3E}">
        <p14:creationId xmlns:p14="http://schemas.microsoft.com/office/powerpoint/2010/main" val="296461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 em cima de teclado de computador&#10;&#10;Descrição gerada automaticamente">
            <a:extLst>
              <a:ext uri="{FF2B5EF4-FFF2-40B4-BE49-F238E27FC236}">
                <a16:creationId xmlns:a16="http://schemas.microsoft.com/office/drawing/2014/main" id="{EB68878C-A2C6-451A-903C-595D369713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" b="26458"/>
          <a:stretch/>
        </p:blipFill>
        <p:spPr>
          <a:xfrm rot="5400000">
            <a:off x="-933061" y="933062"/>
            <a:ext cx="6424870" cy="4558748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17BA3FF4-D117-404F-8049-5FD0A54C3B8D}"/>
              </a:ext>
            </a:extLst>
          </p:cNvPr>
          <p:cNvGrpSpPr/>
          <p:nvPr/>
        </p:nvGrpSpPr>
        <p:grpSpPr>
          <a:xfrm>
            <a:off x="5241730" y="1001555"/>
            <a:ext cx="6267288" cy="4431564"/>
            <a:chOff x="4732016" y="647084"/>
            <a:chExt cx="6267288" cy="4431564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417081A8-41E4-4BBF-B9EB-33BB118F1609}"/>
                </a:ext>
              </a:extLst>
            </p:cNvPr>
            <p:cNvSpPr txBox="1"/>
            <p:nvPr/>
          </p:nvSpPr>
          <p:spPr>
            <a:xfrm>
              <a:off x="4732016" y="868281"/>
              <a:ext cx="4258102" cy="52322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2800" dirty="0">
                  <a:solidFill>
                    <a:srgbClr val="273755"/>
                  </a:solidFill>
                  <a:latin typeface="Montserrat" panose="00000500000000000000" pitchFamily="2" charset="0"/>
                </a:rPr>
                <a:t>RESULTS</a:t>
              </a:r>
              <a:endParaRPr lang="pt-PT" sz="2800" dirty="0">
                <a:solidFill>
                  <a:srgbClr val="273755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45132F1A-8A03-4582-901D-B9D81FBFBEAB}"/>
                </a:ext>
              </a:extLst>
            </p:cNvPr>
            <p:cNvSpPr txBox="1"/>
            <p:nvPr/>
          </p:nvSpPr>
          <p:spPr>
            <a:xfrm>
              <a:off x="4732016" y="1463496"/>
              <a:ext cx="425810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cap="all" dirty="0">
                  <a:solidFill>
                    <a:srgbClr val="273755"/>
                  </a:solidFill>
                  <a:latin typeface="Montserrat" panose="00000500000000000000" pitchFamily="2" charset="0"/>
                </a:rPr>
                <a:t>Lorem ipsum dolor sit </a:t>
              </a:r>
              <a:r>
                <a:rPr lang="en-US" cap="all" dirty="0" err="1">
                  <a:solidFill>
                    <a:srgbClr val="273755"/>
                  </a:solidFill>
                  <a:latin typeface="Montserrat" panose="00000500000000000000" pitchFamily="2" charset="0"/>
                </a:rPr>
                <a:t>amet</a:t>
              </a:r>
              <a:endParaRPr lang="en-US" cap="all" dirty="0">
                <a:solidFill>
                  <a:srgbClr val="273755"/>
                </a:solidFill>
                <a:latin typeface="Montserrat" panose="00000500000000000000" pitchFamily="2" charset="0"/>
              </a:endParaRPr>
            </a:p>
            <a:p>
              <a:endParaRPr lang="pt-PT" dirty="0">
                <a:solidFill>
                  <a:srgbClr val="27375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C739CB8-840F-42E9-B3E9-573085C095B1}"/>
                </a:ext>
              </a:extLst>
            </p:cNvPr>
            <p:cNvSpPr/>
            <p:nvPr/>
          </p:nvSpPr>
          <p:spPr>
            <a:xfrm>
              <a:off x="4732016" y="647084"/>
              <a:ext cx="3073514" cy="55281"/>
            </a:xfrm>
            <a:prstGeom prst="rect">
              <a:avLst/>
            </a:prstGeom>
            <a:solidFill>
              <a:srgbClr val="8AA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273755"/>
                </a:solidFill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8F19475A-4549-4CF2-944B-BC452F4111B6}"/>
                </a:ext>
              </a:extLst>
            </p:cNvPr>
            <p:cNvSpPr txBox="1"/>
            <p:nvPr/>
          </p:nvSpPr>
          <p:spPr>
            <a:xfrm>
              <a:off x="4732016" y="1939327"/>
              <a:ext cx="6267288" cy="313932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pt-PT" dirty="0">
                  <a:solidFill>
                    <a:srgbClr val="273755"/>
                  </a:solidFill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  <a:p>
              <a:endParaRPr lang="pt-PT" dirty="0">
                <a:solidFill>
                  <a:srgbClr val="273755"/>
                </a:solidFill>
              </a:endParaRPr>
            </a:p>
            <a:p>
              <a:r>
                <a:rPr lang="pt-PT" dirty="0">
                  <a:solidFill>
                    <a:srgbClr val="273755"/>
                  </a:solidFill>
                </a:rPr>
                <a:t>Nunc viverra imperdiet enim. Fusce est. Vivamus a tellus.</a:t>
              </a:r>
            </a:p>
            <a:p>
              <a:endParaRPr lang="pt-PT" dirty="0">
                <a:solidFill>
                  <a:srgbClr val="273755"/>
                </a:solidFill>
              </a:endParaRPr>
            </a:p>
            <a:p>
              <a:r>
                <a:rPr lang="pt-PT" dirty="0">
                  <a:solidFill>
                    <a:srgbClr val="273755"/>
                  </a:solidFill>
                </a:rPr>
                <a:t>Pellentesque habitant morbi tristique senectus et netus et malesuada fames ac turpis egestas. Proin pharetra nonummy pede. Mauris et orci.</a:t>
              </a:r>
            </a:p>
            <a:p>
              <a:endParaRPr lang="pt-PT" dirty="0">
                <a:solidFill>
                  <a:srgbClr val="273755"/>
                </a:solidFill>
              </a:endParaRPr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3CB12824-05F9-4873-B398-EC88BB26504B}"/>
              </a:ext>
            </a:extLst>
          </p:cNvPr>
          <p:cNvSpPr/>
          <p:nvPr/>
        </p:nvSpPr>
        <p:spPr>
          <a:xfrm>
            <a:off x="0" y="6122504"/>
            <a:ext cx="12192000" cy="748507"/>
          </a:xfrm>
          <a:prstGeom prst="rect">
            <a:avLst/>
          </a:prstGeom>
          <a:solidFill>
            <a:srgbClr val="273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0687CCF-1664-4F55-A27F-DC666B826394}"/>
              </a:ext>
            </a:extLst>
          </p:cNvPr>
          <p:cNvSpPr txBox="1"/>
          <p:nvPr/>
        </p:nvSpPr>
        <p:spPr>
          <a:xfrm>
            <a:off x="9499832" y="6342868"/>
            <a:ext cx="2583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>
                <a:solidFill>
                  <a:schemeClr val="bg1"/>
                </a:solidFill>
                <a:latin typeface="Montserrat" panose="00000500000000000000" pitchFamily="2" charset="0"/>
              </a:rPr>
              <a:t>DOCEIS | 2021</a:t>
            </a:r>
          </a:p>
        </p:txBody>
      </p:sp>
    </p:spTree>
    <p:extLst>
      <p:ext uri="{BB962C8B-B14F-4D97-AF65-F5344CB8AC3E}">
        <p14:creationId xmlns:p14="http://schemas.microsoft.com/office/powerpoint/2010/main" val="2853799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3CD6F37-F6A5-4EB2-9771-DF7D52D33B1E}"/>
              </a:ext>
            </a:extLst>
          </p:cNvPr>
          <p:cNvSpPr/>
          <p:nvPr/>
        </p:nvSpPr>
        <p:spPr>
          <a:xfrm>
            <a:off x="1" y="0"/>
            <a:ext cx="318052" cy="6858000"/>
          </a:xfrm>
          <a:prstGeom prst="rect">
            <a:avLst/>
          </a:prstGeom>
          <a:solidFill>
            <a:srgbClr val="8AA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513D85D-C76A-45A8-95D1-EEED59F336CF}"/>
              </a:ext>
            </a:extLst>
          </p:cNvPr>
          <p:cNvGrpSpPr/>
          <p:nvPr/>
        </p:nvGrpSpPr>
        <p:grpSpPr>
          <a:xfrm>
            <a:off x="689113" y="417203"/>
            <a:ext cx="4492487" cy="2772248"/>
            <a:chOff x="689113" y="417203"/>
            <a:chExt cx="4492487" cy="2772248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EF6460A2-9C81-4AB2-99E3-79D41867BB6B}"/>
                </a:ext>
              </a:extLst>
            </p:cNvPr>
            <p:cNvSpPr txBox="1"/>
            <p:nvPr/>
          </p:nvSpPr>
          <p:spPr>
            <a:xfrm>
              <a:off x="689113" y="417203"/>
              <a:ext cx="2610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6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ANALYSIS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BB35634C-5CEB-4DB7-A67A-B9D00E0A9781}"/>
                </a:ext>
              </a:extLst>
            </p:cNvPr>
            <p:cNvSpPr txBox="1"/>
            <p:nvPr/>
          </p:nvSpPr>
          <p:spPr>
            <a:xfrm>
              <a:off x="689113" y="1249329"/>
              <a:ext cx="226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b="1" dirty="0">
                  <a:solidFill>
                    <a:srgbClr val="8AABCA"/>
                  </a:solidFill>
                </a:rPr>
                <a:t>ANALYSIS OF RESULTS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67F2A5BC-46F6-4C95-A036-7AA0B29417F9}"/>
                </a:ext>
              </a:extLst>
            </p:cNvPr>
            <p:cNvSpPr txBox="1"/>
            <p:nvPr/>
          </p:nvSpPr>
          <p:spPr>
            <a:xfrm>
              <a:off x="689113" y="2266121"/>
              <a:ext cx="44924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>
                  <a:solidFill>
                    <a:schemeClr val="bg1"/>
                  </a:solidFill>
                </a:rPr>
                <a:t>Lorem ipsum dolor sit amet, consectetuer adipiscing elit. Maecenas porttitor congue massa. </a:t>
              </a:r>
            </a:p>
          </p:txBody>
        </p:sp>
      </p:grp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5791426-776A-4281-8F4F-49CFE5072B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388614"/>
              </p:ext>
            </p:extLst>
          </p:nvPr>
        </p:nvGraphicFramePr>
        <p:xfrm>
          <a:off x="5271443" y="1063534"/>
          <a:ext cx="6576273" cy="490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899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F5F5211-D05A-4477-A163-FF1D4F02EDD5}"/>
              </a:ext>
            </a:extLst>
          </p:cNvPr>
          <p:cNvSpPr/>
          <p:nvPr/>
        </p:nvSpPr>
        <p:spPr>
          <a:xfrm>
            <a:off x="0" y="0"/>
            <a:ext cx="12192000" cy="1139687"/>
          </a:xfrm>
          <a:prstGeom prst="rect">
            <a:avLst/>
          </a:prstGeom>
          <a:solidFill>
            <a:srgbClr val="273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latin typeface="Montserrat" panose="00000500000000000000" pitchFamily="2" charset="0"/>
              </a:rPr>
              <a:t>CONCLUSIONS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F58F9F7-21C6-4F41-9073-72CE3B61E505}"/>
              </a:ext>
            </a:extLst>
          </p:cNvPr>
          <p:cNvSpPr/>
          <p:nvPr/>
        </p:nvSpPr>
        <p:spPr>
          <a:xfrm>
            <a:off x="0" y="1139687"/>
            <a:ext cx="2133600" cy="5718312"/>
          </a:xfrm>
          <a:prstGeom prst="rect">
            <a:avLst/>
          </a:prstGeom>
          <a:solidFill>
            <a:srgbClr val="8AA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0B88A2D-D031-4139-8810-C464359B027D}"/>
              </a:ext>
            </a:extLst>
          </p:cNvPr>
          <p:cNvSpPr/>
          <p:nvPr/>
        </p:nvSpPr>
        <p:spPr>
          <a:xfrm>
            <a:off x="2505649" y="1426811"/>
            <a:ext cx="2596437" cy="136945"/>
          </a:xfrm>
          <a:prstGeom prst="rect">
            <a:avLst/>
          </a:prstGeom>
          <a:solidFill>
            <a:srgbClr val="8AA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273755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333CD00-8F91-4A60-9D5E-EDA9924A810B}"/>
              </a:ext>
            </a:extLst>
          </p:cNvPr>
          <p:cNvGrpSpPr/>
          <p:nvPr/>
        </p:nvGrpSpPr>
        <p:grpSpPr>
          <a:xfrm>
            <a:off x="2505649" y="1850880"/>
            <a:ext cx="7778039" cy="1207428"/>
            <a:chOff x="2505649" y="1850880"/>
            <a:chExt cx="7778039" cy="1207428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6A511BA3-6413-4A5E-95E7-CED9A6DAC860}"/>
                </a:ext>
              </a:extLst>
            </p:cNvPr>
            <p:cNvSpPr txBox="1"/>
            <p:nvPr/>
          </p:nvSpPr>
          <p:spPr>
            <a:xfrm>
              <a:off x="2505649" y="1850880"/>
              <a:ext cx="3590351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pt-PT" b="1" dirty="0">
                  <a:solidFill>
                    <a:srgbClr val="273755"/>
                  </a:solidFill>
                  <a:latin typeface="Montserrat" panose="00000500000000000000" pitchFamily="2" charset="0"/>
                </a:rPr>
                <a:t>TITLE 1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DFAB0EC6-D134-40D8-90BD-BE2697A012AE}"/>
                </a:ext>
              </a:extLst>
            </p:cNvPr>
            <p:cNvSpPr txBox="1"/>
            <p:nvPr/>
          </p:nvSpPr>
          <p:spPr>
            <a:xfrm>
              <a:off x="2505649" y="2227311"/>
              <a:ext cx="7778039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pt-PT" sz="1600" dirty="0">
                  <a:latin typeface="Montserrat" panose="00000500000000000000" pitchFamily="2" charset="0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107C469-E16E-492F-BD67-0510F66030F9}"/>
              </a:ext>
            </a:extLst>
          </p:cNvPr>
          <p:cNvGrpSpPr/>
          <p:nvPr/>
        </p:nvGrpSpPr>
        <p:grpSpPr>
          <a:xfrm>
            <a:off x="2505649" y="3442147"/>
            <a:ext cx="7778039" cy="1207428"/>
            <a:chOff x="2505649" y="1850880"/>
            <a:chExt cx="7778039" cy="1207428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51AD1FFE-5637-49EA-8F0B-476FE88F9033}"/>
                </a:ext>
              </a:extLst>
            </p:cNvPr>
            <p:cNvSpPr txBox="1"/>
            <p:nvPr/>
          </p:nvSpPr>
          <p:spPr>
            <a:xfrm>
              <a:off x="2505649" y="1850880"/>
              <a:ext cx="3590351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pt-PT" b="1" dirty="0">
                  <a:solidFill>
                    <a:srgbClr val="273755"/>
                  </a:solidFill>
                  <a:latin typeface="Montserrat" panose="00000500000000000000" pitchFamily="2" charset="0"/>
                </a:rPr>
                <a:t>TITLE 2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810271D2-6445-47F5-9149-1BE25A2D0AEE}"/>
                </a:ext>
              </a:extLst>
            </p:cNvPr>
            <p:cNvSpPr txBox="1"/>
            <p:nvPr/>
          </p:nvSpPr>
          <p:spPr>
            <a:xfrm>
              <a:off x="2505649" y="2227311"/>
              <a:ext cx="7778039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pt-PT" sz="1600" dirty="0">
                  <a:latin typeface="Montserrat" panose="00000500000000000000" pitchFamily="2" charset="0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8D781BE-F710-4DC5-B715-448C60FD7F1A}"/>
              </a:ext>
            </a:extLst>
          </p:cNvPr>
          <p:cNvGrpSpPr/>
          <p:nvPr/>
        </p:nvGrpSpPr>
        <p:grpSpPr>
          <a:xfrm>
            <a:off x="2505648" y="4957495"/>
            <a:ext cx="7778039" cy="1207428"/>
            <a:chOff x="2505649" y="1850880"/>
            <a:chExt cx="7778039" cy="1207428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17566FB-D6F7-48E6-BDF3-B720B0A235F6}"/>
                </a:ext>
              </a:extLst>
            </p:cNvPr>
            <p:cNvSpPr txBox="1"/>
            <p:nvPr/>
          </p:nvSpPr>
          <p:spPr>
            <a:xfrm>
              <a:off x="2505649" y="1850880"/>
              <a:ext cx="3590351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pt-PT" b="1" dirty="0">
                  <a:solidFill>
                    <a:srgbClr val="273755"/>
                  </a:solidFill>
                  <a:latin typeface="Montserrat" panose="00000500000000000000" pitchFamily="2" charset="0"/>
                </a:rPr>
                <a:t>TITLE 3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7F01F010-CEAE-4C85-BA10-E8CAD82468F9}"/>
                </a:ext>
              </a:extLst>
            </p:cNvPr>
            <p:cNvSpPr txBox="1"/>
            <p:nvPr/>
          </p:nvSpPr>
          <p:spPr>
            <a:xfrm>
              <a:off x="2505649" y="2227311"/>
              <a:ext cx="7778039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pt-PT" sz="1600" dirty="0">
                  <a:latin typeface="Montserrat" panose="00000500000000000000" pitchFamily="2" charset="0"/>
                </a:rPr>
                <a:t>Lorem ipsum dolor sit amet, consectetuer adipiscing elit. Maecenas porttitor congue massa. Fusce posuere, magna sed pulvinar ultricies, purus lectus malesuada libero, sit amet commodo magna eros quis urna.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571A3FC-421F-4857-BBB0-1BF3169466E0}"/>
              </a:ext>
            </a:extLst>
          </p:cNvPr>
          <p:cNvSpPr txBox="1"/>
          <p:nvPr/>
        </p:nvSpPr>
        <p:spPr>
          <a:xfrm>
            <a:off x="9495692" y="6348047"/>
            <a:ext cx="2583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>
                <a:solidFill>
                  <a:srgbClr val="273755"/>
                </a:solidFill>
                <a:latin typeface="Montserrat" panose="00000500000000000000" pitchFamily="2" charset="0"/>
              </a:rPr>
              <a:t>DOCEIS | 2021</a:t>
            </a:r>
          </a:p>
        </p:txBody>
      </p:sp>
    </p:spTree>
    <p:extLst>
      <p:ext uri="{BB962C8B-B14F-4D97-AF65-F5344CB8AC3E}">
        <p14:creationId xmlns:p14="http://schemas.microsoft.com/office/powerpoint/2010/main" val="6957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776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Montserrat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Dias</dc:creator>
  <cp:lastModifiedBy>Daniel Dias</cp:lastModifiedBy>
  <cp:revision>25</cp:revision>
  <dcterms:created xsi:type="dcterms:W3CDTF">2021-03-01T11:25:27Z</dcterms:created>
  <dcterms:modified xsi:type="dcterms:W3CDTF">2021-04-22T15:55:30Z</dcterms:modified>
</cp:coreProperties>
</file>